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81" r:id="rId4"/>
    <p:sldId id="280" r:id="rId5"/>
    <p:sldId id="274" r:id="rId6"/>
    <p:sldId id="272" r:id="rId7"/>
    <p:sldId id="283" r:id="rId8"/>
    <p:sldId id="282" r:id="rId9"/>
    <p:sldId id="262" r:id="rId10"/>
    <p:sldId id="267" r:id="rId11"/>
    <p:sldId id="284" r:id="rId12"/>
    <p:sldId id="268" r:id="rId13"/>
    <p:sldId id="265" r:id="rId14"/>
    <p:sldId id="270" r:id="rId15"/>
    <p:sldId id="269" r:id="rId16"/>
    <p:sldId id="256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Park City Municipal Corporation - Voted General Obligation Debt</a:t>
            </a:r>
          </a:p>
          <a:p>
            <a:pPr>
              <a:defRPr/>
            </a:pPr>
            <a:r>
              <a:rPr lang="en-US" dirty="0"/>
              <a:t>(Voter Approved Property Tax Bonds) </a:t>
            </a:r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6"/>
          <c:order val="0"/>
          <c:tx>
            <c:strRef>
              <c:f>'PT2 (2)'!$AA$4</c:f>
              <c:strCache>
                <c:ptCount val="1"/>
                <c:pt idx="0">
                  <c:v>GO 2017 Bonanza Flat Open Space</c:v>
                </c:pt>
              </c:strCache>
            </c:strRef>
          </c:tx>
          <c:cat>
            <c:numRef>
              <c:f>'PT2 (2)'!$T$5:$T$21</c:f>
              <c:numCache>
                <c:formatCode>General</c:formatCode>
                <c:ptCount val="1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</c:numCache>
            </c:numRef>
          </c:cat>
          <c:val>
            <c:numRef>
              <c:f>'PT2 (2)'!$AA$5:$AA$20</c:f>
              <c:numCache>
                <c:formatCode>_(* #,##0_);_(* \(#,##0\);_(* "-"??_);_(@_)</c:formatCode>
                <c:ptCount val="16"/>
                <c:pt idx="0" formatCode="_(&quot;$&quot;* #,##0_);_(&quot;$&quot;* \(#,##0\);_(&quot;$&quot;* &quot;-&quot;??_);_(@_)">
                  <c:v>2223326</c:v>
                </c:pt>
                <c:pt idx="1">
                  <c:v>2241550</c:v>
                </c:pt>
                <c:pt idx="2">
                  <c:v>2245350</c:v>
                </c:pt>
                <c:pt idx="3">
                  <c:v>2228600</c:v>
                </c:pt>
                <c:pt idx="4">
                  <c:v>2214350</c:v>
                </c:pt>
                <c:pt idx="5">
                  <c:v>2202350</c:v>
                </c:pt>
                <c:pt idx="6">
                  <c:v>2187350</c:v>
                </c:pt>
                <c:pt idx="7">
                  <c:v>2174350</c:v>
                </c:pt>
                <c:pt idx="8">
                  <c:v>2153100</c:v>
                </c:pt>
                <c:pt idx="9">
                  <c:v>2138850</c:v>
                </c:pt>
                <c:pt idx="10">
                  <c:v>2121100</c:v>
                </c:pt>
                <c:pt idx="11">
                  <c:v>2141350</c:v>
                </c:pt>
                <c:pt idx="12">
                  <c:v>2159350</c:v>
                </c:pt>
                <c:pt idx="13">
                  <c:v>2180100</c:v>
                </c:pt>
                <c:pt idx="14">
                  <c:v>2178450</c:v>
                </c:pt>
              </c:numCache>
            </c:numRef>
          </c:val>
        </c:ser>
        <c:ser>
          <c:idx val="4"/>
          <c:order val="1"/>
          <c:tx>
            <c:strRef>
              <c:f>'PT2 (2)'!$Y$4</c:f>
              <c:strCache>
                <c:ptCount val="1"/>
                <c:pt idx="0">
                  <c:v>GO 2013 Walkability</c:v>
                </c:pt>
              </c:strCache>
            </c:strRef>
          </c:tx>
          <c:cat>
            <c:numRef>
              <c:f>'PT2 (2)'!$T$5:$T$21</c:f>
              <c:numCache>
                <c:formatCode>General</c:formatCode>
                <c:ptCount val="1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</c:numCache>
            </c:numRef>
          </c:cat>
          <c:val>
            <c:numRef>
              <c:f>'PT2 (2)'!$Y$5:$Y$21</c:f>
              <c:numCache>
                <c:formatCode>_(* #,##0_);_(* \(#,##0\);_(* "-"??_);_(@_)</c:formatCode>
                <c:ptCount val="17"/>
                <c:pt idx="0" formatCode="_(&quot;$&quot;* #,##0_);_(&quot;$&quot;* \(#,##0\);_(&quot;$&quot;* &quot;-&quot;??_);_(@_)">
                  <c:v>576813</c:v>
                </c:pt>
                <c:pt idx="1">
                  <c:v>578213</c:v>
                </c:pt>
                <c:pt idx="2">
                  <c:v>584413</c:v>
                </c:pt>
                <c:pt idx="3">
                  <c:v>585313</c:v>
                </c:pt>
                <c:pt idx="4">
                  <c:v>589850</c:v>
                </c:pt>
                <c:pt idx="5">
                  <c:v>597850</c:v>
                </c:pt>
                <c:pt idx="6">
                  <c:v>599100</c:v>
                </c:pt>
                <c:pt idx="7">
                  <c:v>599938</c:v>
                </c:pt>
                <c:pt idx="8">
                  <c:v>604038</c:v>
                </c:pt>
                <c:pt idx="9">
                  <c:v>602538</c:v>
                </c:pt>
                <c:pt idx="10">
                  <c:v>609175</c:v>
                </c:pt>
              </c:numCache>
            </c:numRef>
          </c:val>
        </c:ser>
        <c:ser>
          <c:idx val="2"/>
          <c:order val="2"/>
          <c:tx>
            <c:strRef>
              <c:f>'PT2 (2)'!$W$4</c:f>
              <c:strCache>
                <c:ptCount val="1"/>
                <c:pt idx="0">
                  <c:v>GO 2010 Open Space </c:v>
                </c:pt>
              </c:strCache>
            </c:strRef>
          </c:tx>
          <c:cat>
            <c:numRef>
              <c:f>'PT2 (2)'!$T$5:$T$21</c:f>
              <c:numCache>
                <c:formatCode>General</c:formatCode>
                <c:ptCount val="1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</c:numCache>
            </c:numRef>
          </c:cat>
          <c:val>
            <c:numRef>
              <c:f>'PT2 (2)'!$W$5:$W$20</c:f>
              <c:numCache>
                <c:formatCode>_(* #,##0_);_(* \(#,##0\);_(* "-"??_);_(@_)</c:formatCode>
                <c:ptCount val="16"/>
                <c:pt idx="0" formatCode="_(&quot;$&quot;* #,##0_);_(&quot;$&quot;* \(#,##0\);_(&quot;$&quot;* &quot;-&quot;??_);_(@_)">
                  <c:v>554735</c:v>
                </c:pt>
                <c:pt idx="1">
                  <c:v>549135</c:v>
                </c:pt>
                <c:pt idx="2">
                  <c:v>541335</c:v>
                </c:pt>
                <c:pt idx="3">
                  <c:v>537475</c:v>
                </c:pt>
                <c:pt idx="4">
                  <c:v>527288</c:v>
                </c:pt>
                <c:pt idx="5">
                  <c:v>521190</c:v>
                </c:pt>
                <c:pt idx="6">
                  <c:v>513915</c:v>
                </c:pt>
                <c:pt idx="7">
                  <c:v>505200</c:v>
                </c:pt>
              </c:numCache>
            </c:numRef>
          </c:val>
        </c:ser>
        <c:ser>
          <c:idx val="0"/>
          <c:order val="3"/>
          <c:tx>
            <c:strRef>
              <c:f>'PT2 (2)'!$U$4</c:f>
              <c:strCache>
                <c:ptCount val="1"/>
                <c:pt idx="0">
                  <c:v>GO 2008 Open Space</c:v>
                </c:pt>
              </c:strCache>
            </c:strRef>
          </c:tx>
          <c:cat>
            <c:numRef>
              <c:f>'PT2 (2)'!$T$5:$T$21</c:f>
              <c:numCache>
                <c:formatCode>General</c:formatCode>
                <c:ptCount val="1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</c:numCache>
            </c:numRef>
          </c:cat>
          <c:val>
            <c:numRef>
              <c:f>'PT2 (2)'!$U$5:$U$20</c:f>
              <c:numCache>
                <c:formatCode>_(* #,##0_);_(* \(#,##0\);_(* "-"??_);_(@_)</c:formatCode>
                <c:ptCount val="16"/>
                <c:pt idx="0" formatCode="_(&quot;$&quot;* #,##0_);_(&quot;$&quot;* \(#,##0\);_(&quot;$&quot;* &quot;-&quot;??_);_(@_)">
                  <c:v>894200</c:v>
                </c:pt>
                <c:pt idx="1">
                  <c:v>892400</c:v>
                </c:pt>
                <c:pt idx="2">
                  <c:v>894600</c:v>
                </c:pt>
                <c:pt idx="3">
                  <c:v>900600</c:v>
                </c:pt>
                <c:pt idx="4">
                  <c:v>904250</c:v>
                </c:pt>
                <c:pt idx="5">
                  <c:v>905463</c:v>
                </c:pt>
                <c:pt idx="6">
                  <c:v>909150</c:v>
                </c:pt>
              </c:numCache>
            </c:numRef>
          </c:val>
        </c:ser>
        <c:ser>
          <c:idx val="1"/>
          <c:order val="4"/>
          <c:tx>
            <c:strRef>
              <c:f>'PT2 (2)'!$V$4</c:f>
              <c:strCache>
                <c:ptCount val="1"/>
                <c:pt idx="0">
                  <c:v>GO 2009 Open Space/Walkability</c:v>
                </c:pt>
              </c:strCache>
            </c:strRef>
          </c:tx>
          <c:cat>
            <c:numRef>
              <c:f>'PT2 (2)'!$T$5:$T$21</c:f>
              <c:numCache>
                <c:formatCode>General</c:formatCode>
                <c:ptCount val="1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</c:numCache>
            </c:numRef>
          </c:cat>
          <c:val>
            <c:numRef>
              <c:f>'PT2 (2)'!$V$5:$V$20</c:f>
              <c:numCache>
                <c:formatCode>_(* #,##0_);_(* \(#,##0\);_(* "-"??_);_(@_)</c:formatCode>
                <c:ptCount val="16"/>
                <c:pt idx="0" formatCode="_(&quot;$&quot;* #,##0_);_(&quot;$&quot;* \(#,##0\);_(&quot;$&quot;* &quot;-&quot;??_);_(@_)">
                  <c:v>1021810</c:v>
                </c:pt>
                <c:pt idx="1">
                  <c:v>1020576</c:v>
                </c:pt>
                <c:pt idx="2">
                  <c:v>1023516</c:v>
                </c:pt>
                <c:pt idx="3">
                  <c:v>1023340</c:v>
                </c:pt>
                <c:pt idx="4">
                  <c:v>1026220</c:v>
                </c:pt>
                <c:pt idx="5">
                  <c:v>1026450</c:v>
                </c:pt>
                <c:pt idx="6">
                  <c:v>1024400</c:v>
                </c:pt>
              </c:numCache>
            </c:numRef>
          </c:val>
        </c:ser>
        <c:ser>
          <c:idx val="5"/>
          <c:order val="5"/>
          <c:tx>
            <c:strRef>
              <c:f>'PT2 (2)'!$Z$4</c:f>
              <c:strCache>
                <c:ptCount val="1"/>
                <c:pt idx="0">
                  <c:v>GO 2014 Open Space (Refunding 2004 Bonds)</c:v>
                </c:pt>
              </c:strCache>
            </c:strRef>
          </c:tx>
          <c:cat>
            <c:numRef>
              <c:f>'PT2 (2)'!$T$5:$T$21</c:f>
              <c:numCache>
                <c:formatCode>General</c:formatCode>
                <c:ptCount val="1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</c:numCache>
            </c:numRef>
          </c:cat>
          <c:val>
            <c:numRef>
              <c:f>'PT2 (2)'!$Z$5:$Z$20</c:f>
              <c:numCache>
                <c:formatCode>_(* #,##0_);_(* \(#,##0\);_(* "-"??_);_(@_)</c:formatCode>
                <c:ptCount val="16"/>
                <c:pt idx="0" formatCode="_(&quot;$&quot;* #,##0_);_(&quot;$&quot;* \(#,##0\);_(&quot;$&quot;* &quot;-&quot;??_);_(@_)">
                  <c:v>723400</c:v>
                </c:pt>
                <c:pt idx="1">
                  <c:v>732250</c:v>
                </c:pt>
              </c:numCache>
            </c:numRef>
          </c:val>
        </c:ser>
        <c:ser>
          <c:idx val="3"/>
          <c:order val="6"/>
          <c:tx>
            <c:strRef>
              <c:f>'PT2 (2)'!$X$4</c:f>
              <c:strCache>
                <c:ptCount val="1"/>
                <c:pt idx="0">
                  <c:v>GO 2013 Open Space (Refunding 2003 Bonds)</c:v>
                </c:pt>
              </c:strCache>
            </c:strRef>
          </c:tx>
          <c:cat>
            <c:numRef>
              <c:f>'PT2 (2)'!$T$5:$T$21</c:f>
              <c:numCache>
                <c:formatCode>General</c:formatCode>
                <c:ptCount val="1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</c:numCache>
            </c:numRef>
          </c:cat>
          <c:val>
            <c:numRef>
              <c:f>'PT2 (2)'!$X$5:$X$20</c:f>
              <c:numCache>
                <c:formatCode>General</c:formatCode>
                <c:ptCount val="16"/>
                <c:pt idx="0" formatCode="_(&quot;$&quot;* #,##0_);_(&quot;$&quot;* \(#,##0\);_(&quot;$&quot;* &quot;-&quot;??_);_(@_)">
                  <c:v>408000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26784"/>
        <c:axId val="45128320"/>
      </c:areaChart>
      <c:catAx>
        <c:axId val="4512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1800000" vert="horz"/>
          <a:lstStyle/>
          <a:p>
            <a:pPr>
              <a:defRPr/>
            </a:pPr>
            <a:endParaRPr lang="en-US"/>
          </a:p>
        </c:txPr>
        <c:crossAx val="45128320"/>
        <c:crosses val="autoZero"/>
        <c:auto val="1"/>
        <c:lblAlgn val="ctr"/>
        <c:lblOffset val="100"/>
        <c:noMultiLvlLbl val="0"/>
      </c:catAx>
      <c:valAx>
        <c:axId val="451283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b="0" dirty="0"/>
                  <a:t>Total</a:t>
                </a:r>
                <a:r>
                  <a:rPr lang="en-US" sz="1100" b="0" baseline="0" dirty="0"/>
                  <a:t> debt Service Per year</a:t>
                </a:r>
                <a:endParaRPr lang="en-US" sz="1100" b="0" dirty="0"/>
              </a:p>
            </c:rich>
          </c:tx>
          <c:layout/>
          <c:overlay val="0"/>
        </c:title>
        <c:numFmt formatCode="&quot;$&quot;#,##0" sourceLinked="0"/>
        <c:majorTickMark val="out"/>
        <c:minorTickMark val="none"/>
        <c:tickLblPos val="nextTo"/>
        <c:crossAx val="45126784"/>
        <c:crosses val="autoZero"/>
        <c:crossBetween val="midCat"/>
        <c:dispUnits>
          <c:builtInUnit val="millions"/>
        </c:dispUnits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B0C-32D5-4DD1-A59A-02599BC3F594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00E0-D637-4DCD-98C7-02AF9E195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9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B0C-32D5-4DD1-A59A-02599BC3F594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00E0-D637-4DCD-98C7-02AF9E195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2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B0C-32D5-4DD1-A59A-02599BC3F594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00E0-D637-4DCD-98C7-02AF9E195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3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B0C-32D5-4DD1-A59A-02599BC3F594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00E0-D637-4DCD-98C7-02AF9E195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0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B0C-32D5-4DD1-A59A-02599BC3F594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00E0-D637-4DCD-98C7-02AF9E195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4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B0C-32D5-4DD1-A59A-02599BC3F594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00E0-D637-4DCD-98C7-02AF9E195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6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B0C-32D5-4DD1-A59A-02599BC3F594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00E0-D637-4DCD-98C7-02AF9E195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0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B0C-32D5-4DD1-A59A-02599BC3F594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00E0-D637-4DCD-98C7-02AF9E195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9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B0C-32D5-4DD1-A59A-02599BC3F594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00E0-D637-4DCD-98C7-02AF9E195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8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B0C-32D5-4DD1-A59A-02599BC3F594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00E0-D637-4DCD-98C7-02AF9E195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7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B0C-32D5-4DD1-A59A-02599BC3F594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00E0-D637-4DCD-98C7-02AF9E195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7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FBB0C-32D5-4DD1-A59A-02599BC3F594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00E0-D637-4DCD-98C7-02AF9E195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2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175" y="8467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2018 Open Space Bond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August 2,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1494" y="1845733"/>
            <a:ext cx="5562600" cy="3200400"/>
          </a:xfrm>
          <a:prstGeom prst="rect">
            <a:avLst/>
          </a:prstGeom>
          <a:noFill/>
          <a:ln w="76200">
            <a:solidFill>
              <a:srgbClr val="1E3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14312" y="1728787"/>
          <a:ext cx="8715375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Property Tax 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2 revenue sources would be utilized to preserve Treasure &amp; Armstrong </a:t>
            </a:r>
            <a:r>
              <a:rPr lang="en-US" sz="2000" dirty="0"/>
              <a:t>	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Obligation Bond 	= Property Tax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ARCST	= Sales Tax Revenue</a:t>
            </a:r>
          </a:p>
          <a:p>
            <a:pPr marL="0" indent="0">
              <a:buNone/>
            </a:pPr>
            <a:r>
              <a:rPr lang="en-US" sz="1600" i="1" dirty="0"/>
              <a:t>	</a:t>
            </a:r>
            <a:r>
              <a:rPr lang="en-US" sz="1600" i="1" dirty="0" smtClean="0"/>
              <a:t>				(ARCST Vote not compulsory)</a:t>
            </a:r>
          </a:p>
          <a:p>
            <a:pPr marL="0" indent="0">
              <a:buNone/>
            </a:pPr>
            <a:r>
              <a:rPr lang="en-US" sz="2000" dirty="0" smtClean="0"/>
              <a:t>$64M Treasure Hill Purchase Price</a:t>
            </a:r>
          </a:p>
          <a:p>
            <a:pPr marL="0" indent="0">
              <a:buNone/>
            </a:pPr>
            <a:r>
              <a:rPr lang="en-US" sz="2000" dirty="0" smtClean="0"/>
              <a:t>  	-</a:t>
            </a:r>
            <a:r>
              <a:rPr lang="en-US" sz="2000" u="sng" dirty="0" smtClean="0"/>
              <a:t>$16M in PCMC reductions</a:t>
            </a:r>
          </a:p>
          <a:p>
            <a:pPr marL="0" indent="0">
              <a:buNone/>
            </a:pPr>
            <a:r>
              <a:rPr lang="en-US" sz="2000" dirty="0" smtClean="0"/>
              <a:t>        		=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$48M General Obligation Bond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GO authorization request =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to $48M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u="sng" dirty="0" smtClean="0"/>
              <a:t>ARCST     +/- $3M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$51M (GO &amp; ARCST)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Total = $45M (GO only; Armstrong unavailable)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1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Park City Property Tax Base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391400" cy="427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79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Property Tax Chart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43" y="1600200"/>
            <a:ext cx="68625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8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by Side Comparison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21336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Refinement 17.2</a:t>
            </a:r>
          </a:p>
          <a:p>
            <a:pPr algn="ctr"/>
            <a:r>
              <a:rPr lang="en-US" dirty="0" smtClean="0"/>
              <a:t>Photographic Simulation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2" y="2819400"/>
            <a:ext cx="4385828" cy="246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5800" y="2133600"/>
            <a:ext cx="4724400" cy="6397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April 2017</a:t>
            </a:r>
          </a:p>
          <a:p>
            <a:pPr algn="ctr"/>
            <a:r>
              <a:rPr lang="en-US" dirty="0" smtClean="0"/>
              <a:t>Existing Conditions </a:t>
            </a:r>
          </a:p>
        </p:txBody>
      </p:sp>
      <p:pic>
        <p:nvPicPr>
          <p:cNvPr id="6" name="Picture 2" descr="C:\Users\fastorga\Desktop\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819400"/>
            <a:ext cx="4387322" cy="24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$64M for 100% property </a:t>
            </a:r>
            <a:r>
              <a:rPr lang="en-US" sz="2800" b="1" dirty="0" smtClean="0"/>
              <a:t>acquisition</a:t>
            </a:r>
          </a:p>
          <a:p>
            <a:pPr marL="0" indent="0">
              <a:buNone/>
            </a:pPr>
            <a:r>
              <a:rPr lang="en-US" sz="2800" b="1" dirty="0" smtClean="0"/>
              <a:t>62.18 acres - Potential Property Acquisition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11.5 acres (E-MPD, Hillside Properties)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50.61 acres (ROS-MPD)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.07 acres (HR-1-MPD)</a:t>
            </a:r>
          </a:p>
          <a:p>
            <a:pPr marL="0" indent="0">
              <a:buNone/>
            </a:pPr>
            <a:r>
              <a:rPr lang="en-US" sz="2800" b="1" dirty="0" smtClean="0"/>
              <a:t>42.7 acres  - Current Open Space Parcel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Lot 5 Treasure Hill Phase I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Deeded over to the City in 1995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b="1" dirty="0" smtClean="0"/>
              <a:t> 104.88 acres total – Open Space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5410200"/>
            <a:ext cx="5638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926115"/>
            <a:ext cx="7010400" cy="524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4572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Armstrong II Open Space (Snow Ranch Pastures)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75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457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Treasure Hill – Bond Sizing Scenario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807153"/>
            <a:ext cx="8534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$64 M Purchase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$50.7 M GO Bond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$ 13.3 M from Additional Resort Sales Tax projects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$7.5 Main Street Plazas,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$1.5 Open Space funds (ARCST debt capacity)</a:t>
            </a:r>
            <a:endParaRPr lang="en-US" sz="1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$1.7 OTIS - Rossi Hill/ Coalition 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$0.5 Storm Water (Otis  &amp; small projects)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$2.1 Downtown Sidewalks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3.1 Remaining Open Space Funds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56212"/>
            <a:ext cx="8848725" cy="393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3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astorga\Desktop\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76400"/>
            <a:ext cx="73152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Provide an alternative to the regulatory process (30 years of uncertainty)</a:t>
            </a:r>
          </a:p>
          <a:p>
            <a:r>
              <a:rPr lang="en-US" dirty="0" smtClean="0"/>
              <a:t>Unanimous Planning Commission &amp; City Council support</a:t>
            </a:r>
          </a:p>
          <a:p>
            <a:r>
              <a:rPr lang="en-US" dirty="0" smtClean="0"/>
              <a:t>$64M Treasure purchase </a:t>
            </a:r>
          </a:p>
          <a:p>
            <a:pPr lvl="1"/>
            <a:r>
              <a:rPr lang="en-US" dirty="0" smtClean="0"/>
              <a:t>-$16M in reductions = $48M Bond</a:t>
            </a:r>
          </a:p>
          <a:p>
            <a:pPr lvl="1"/>
            <a:r>
              <a:rPr lang="en-US" b="1" dirty="0" smtClean="0"/>
              <a:t>$48M = Under $194/year for average house</a:t>
            </a:r>
          </a:p>
          <a:p>
            <a:r>
              <a:rPr lang="en-US" dirty="0" smtClean="0"/>
              <a:t>Iconic property – Armstrong</a:t>
            </a:r>
          </a:p>
          <a:p>
            <a:r>
              <a:rPr lang="en-US" dirty="0" smtClean="0"/>
              <a:t>Evaluate options w/intent to preserve both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Community input </a:t>
            </a:r>
          </a:p>
          <a:p>
            <a:pPr lvl="1"/>
            <a:r>
              <a:rPr lang="en-US" dirty="0" smtClean="0"/>
              <a:t>Public’s decision where to allocate our resources</a:t>
            </a:r>
          </a:p>
          <a:p>
            <a:r>
              <a:rPr lang="en-US" dirty="0" smtClean="0"/>
              <a:t>Financial assessment</a:t>
            </a:r>
          </a:p>
          <a:p>
            <a:pPr lvl="1"/>
            <a:r>
              <a:rPr lang="en-US" dirty="0" smtClean="0"/>
              <a:t>Both financially </a:t>
            </a:r>
            <a:r>
              <a:rPr lang="en-US" dirty="0"/>
              <a:t>viable and responsible</a:t>
            </a:r>
          </a:p>
          <a:p>
            <a:pPr lvl="1"/>
            <a:r>
              <a:rPr lang="en-US" dirty="0"/>
              <a:t>Separate financial </a:t>
            </a:r>
            <a:r>
              <a:rPr lang="en-US" dirty="0" smtClean="0"/>
              <a:t>strategies; both require utilization of ARCST ($3M)</a:t>
            </a:r>
          </a:p>
          <a:p>
            <a:pPr lvl="1"/>
            <a:r>
              <a:rPr lang="en-US" dirty="0" smtClean="0"/>
              <a:t>Combination </a:t>
            </a:r>
            <a:r>
              <a:rPr lang="en-US" dirty="0"/>
              <a:t>prioritizes all available funds (ARCST) towards Treasure first</a:t>
            </a:r>
          </a:p>
          <a:p>
            <a:pPr lvl="2"/>
            <a:r>
              <a:rPr lang="en-US" dirty="0" smtClean="0"/>
              <a:t>Not compulsory…provides second voter check-in</a:t>
            </a:r>
          </a:p>
          <a:p>
            <a:r>
              <a:rPr lang="en-US" dirty="0" smtClean="0"/>
              <a:t>Anecdotal pros and cons </a:t>
            </a:r>
          </a:p>
        </p:txBody>
      </p:sp>
    </p:spTree>
    <p:extLst>
      <p:ext uri="{BB962C8B-B14F-4D97-AF65-F5344CB8AC3E}">
        <p14:creationId xmlns:p14="http://schemas.microsoft.com/office/powerpoint/2010/main" val="38288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Aaa</a:t>
            </a:r>
            <a:r>
              <a:rPr lang="en-US" dirty="0" smtClean="0"/>
              <a:t> bond rating (Bonanza Flat) </a:t>
            </a:r>
          </a:p>
          <a:p>
            <a:r>
              <a:rPr lang="en-US" dirty="0" smtClean="0"/>
              <a:t>Half of GO debt is retired in next 7 years</a:t>
            </a:r>
          </a:p>
          <a:p>
            <a:r>
              <a:rPr lang="en-US" dirty="0" smtClean="0"/>
              <a:t>Open Space GO bonds passed between 71% to 82% approval Rating</a:t>
            </a:r>
          </a:p>
          <a:p>
            <a:r>
              <a:rPr lang="en-US" dirty="0" smtClean="0"/>
              <a:t>Primary </a:t>
            </a:r>
            <a:r>
              <a:rPr lang="en-US" dirty="0"/>
              <a:t>h</a:t>
            </a:r>
            <a:r>
              <a:rPr lang="en-US" dirty="0" smtClean="0"/>
              <a:t>ome owner pays 15% of property tax</a:t>
            </a:r>
          </a:p>
          <a:p>
            <a:pPr lvl="1"/>
            <a:r>
              <a:rPr lang="en-US" dirty="0" smtClean="0"/>
              <a:t>$48M GO Bond = $7.2M paid by primary resident</a:t>
            </a:r>
            <a:endParaRPr lang="en-US" dirty="0"/>
          </a:p>
          <a:p>
            <a:r>
              <a:rPr lang="en-US" dirty="0" smtClean="0"/>
              <a:t> City is well below </a:t>
            </a:r>
            <a:r>
              <a:rPr lang="en-US" dirty="0"/>
              <a:t>debt </a:t>
            </a:r>
            <a:r>
              <a:rPr lang="en-US" dirty="0" smtClean="0"/>
              <a:t>limit 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lowest property tax rate in </a:t>
            </a:r>
            <a:r>
              <a:rPr lang="en-US" dirty="0" smtClean="0"/>
              <a:t>Utah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Community input </a:t>
            </a:r>
            <a:r>
              <a:rPr lang="en-US" dirty="0" smtClean="0"/>
              <a:t>critical</a:t>
            </a:r>
          </a:p>
          <a:p>
            <a:pPr lvl="1"/>
            <a:r>
              <a:rPr lang="en-US" dirty="0"/>
              <a:t>Public’s decision where to allocate our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Not compulsory to combine</a:t>
            </a:r>
            <a:endParaRPr lang="en-US" dirty="0"/>
          </a:p>
          <a:p>
            <a:pPr lvl="0"/>
            <a:r>
              <a:rPr lang="en-US" dirty="0"/>
              <a:t>Financially </a:t>
            </a:r>
            <a:r>
              <a:rPr lang="en-US" dirty="0" smtClean="0"/>
              <a:t>the prudent</a:t>
            </a:r>
          </a:p>
          <a:p>
            <a:pPr lvl="1"/>
            <a:r>
              <a:rPr lang="en-US" dirty="0" smtClean="0"/>
              <a:t>Maximizes </a:t>
            </a:r>
            <a:r>
              <a:rPr lang="en-US" dirty="0"/>
              <a:t>financial flexibility</a:t>
            </a:r>
          </a:p>
          <a:p>
            <a:pPr lvl="1"/>
            <a:r>
              <a:rPr lang="en-US" dirty="0" smtClean="0"/>
              <a:t>Minimize </a:t>
            </a:r>
            <a:r>
              <a:rPr lang="en-US" dirty="0"/>
              <a:t>tax payer impact if Armstrong purchase </a:t>
            </a:r>
            <a:r>
              <a:rPr lang="en-US" dirty="0" smtClean="0"/>
              <a:t>unsuccessful</a:t>
            </a:r>
          </a:p>
          <a:p>
            <a:pPr lvl="1"/>
            <a:r>
              <a:rPr lang="en-US" dirty="0" smtClean="0"/>
              <a:t>7 years of authorization</a:t>
            </a:r>
            <a:endParaRPr lang="en-US" dirty="0"/>
          </a:p>
          <a:p>
            <a:pPr lvl="0"/>
            <a:r>
              <a:rPr lang="en-US" dirty="0"/>
              <a:t>If successful, achieves community goal to preserve both iconic properties </a:t>
            </a:r>
          </a:p>
          <a:p>
            <a:r>
              <a:rPr lang="en-US" b="1" dirty="0" smtClean="0"/>
              <a:t>Combine </a:t>
            </a:r>
            <a:r>
              <a:rPr lang="en-US" b="1" dirty="0"/>
              <a:t>Treasure &amp; </a:t>
            </a:r>
            <a:r>
              <a:rPr lang="en-US" b="1" dirty="0" smtClean="0"/>
              <a:t>Armstrong</a:t>
            </a:r>
          </a:p>
        </p:txBody>
      </p:sp>
    </p:spTree>
    <p:extLst>
      <p:ext uri="{BB962C8B-B14F-4D97-AF65-F5344CB8AC3E}">
        <p14:creationId xmlns:p14="http://schemas.microsoft.com/office/powerpoint/2010/main" val="27492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Bond Resolution -  Aug. 16, 2018 – </a:t>
            </a:r>
          </a:p>
          <a:p>
            <a:pPr lvl="1"/>
            <a:r>
              <a:rPr lang="en-US" sz="1400" dirty="0"/>
              <a:t>75 days prior to election date – Council approve a resolution submitting the question  the voters. </a:t>
            </a:r>
          </a:p>
          <a:p>
            <a:pPr lvl="1"/>
            <a:r>
              <a:rPr lang="en-US" sz="1400" dirty="0"/>
              <a:t>The resolution must include:</a:t>
            </a:r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ballot proposition language, </a:t>
            </a:r>
          </a:p>
          <a:p>
            <a:pPr lvl="1"/>
            <a:r>
              <a:rPr lang="en-US" sz="1400" dirty="0"/>
              <a:t>Dollar amount (sizing) of the bonds</a:t>
            </a:r>
          </a:p>
          <a:p>
            <a:pPr lvl="1"/>
            <a:r>
              <a:rPr lang="en-US" sz="1400" dirty="0"/>
              <a:t>The maximum maturity of the bonds.</a:t>
            </a:r>
          </a:p>
          <a:p>
            <a:endParaRPr lang="en-US" sz="1600" dirty="0" smtClean="0"/>
          </a:p>
          <a:p>
            <a:r>
              <a:rPr lang="en-US" sz="1600" dirty="0" smtClean="0"/>
              <a:t>September </a:t>
            </a:r>
            <a:r>
              <a:rPr lang="en-US" sz="1600" dirty="0"/>
              <a:t>- resolution followed by series of public hearings and notices.</a:t>
            </a:r>
          </a:p>
          <a:p>
            <a:pPr lvl="1"/>
            <a:r>
              <a:rPr lang="en-US" sz="1400" dirty="0"/>
              <a:t>Between September 24 - October 24 - voter information pamphlet mailed to all city addresses. </a:t>
            </a:r>
          </a:p>
          <a:p>
            <a:endParaRPr lang="en-US" sz="1600" dirty="0" smtClean="0"/>
          </a:p>
          <a:p>
            <a:r>
              <a:rPr lang="en-US" sz="1600" dirty="0" smtClean="0"/>
              <a:t>Voter </a:t>
            </a:r>
            <a:r>
              <a:rPr lang="en-US" sz="1600" dirty="0"/>
              <a:t>information also includes ballot proposition language, dollar amount of bonds and maximum maturity of the bonds, as well as estimated annual property tax impact related to bonds.</a:t>
            </a:r>
          </a:p>
          <a:p>
            <a:endParaRPr lang="en-US" sz="1600" dirty="0" smtClean="0"/>
          </a:p>
          <a:p>
            <a:r>
              <a:rPr lang="en-US" sz="1600" dirty="0" smtClean="0"/>
              <a:t>November </a:t>
            </a:r>
            <a:r>
              <a:rPr lang="en-US" sz="1600" dirty="0"/>
              <a:t>6, 2018 - Election – Simple majority..</a:t>
            </a:r>
          </a:p>
          <a:p>
            <a:pPr lvl="1"/>
            <a:r>
              <a:rPr lang="en-US" sz="1200" dirty="0" smtClean="0"/>
              <a:t>November </a:t>
            </a:r>
            <a:r>
              <a:rPr lang="en-US" sz="1200" dirty="0"/>
              <a:t>- March – If passes, proceed with issuance and sale of bonds. </a:t>
            </a:r>
          </a:p>
          <a:p>
            <a:endParaRPr lang="en-US" sz="1600" dirty="0" smtClean="0"/>
          </a:p>
          <a:p>
            <a:r>
              <a:rPr lang="en-US" sz="1600" dirty="0" smtClean="0"/>
              <a:t>Closing </a:t>
            </a:r>
            <a:r>
              <a:rPr lang="en-US" sz="1600" dirty="0"/>
              <a:t>by April 1, </a:t>
            </a:r>
            <a:r>
              <a:rPr lang="en-US" sz="1600" dirty="0" smtClean="0"/>
              <a:t>2019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83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175" y="8467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594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Council Questions</a:t>
            </a:r>
            <a:br>
              <a:rPr lang="en-US" b="1" dirty="0" smtClean="0"/>
            </a:br>
            <a:r>
              <a:rPr lang="en-US" b="1" dirty="0" smtClean="0"/>
              <a:t>&amp;</a:t>
            </a:r>
            <a:br>
              <a:rPr lang="en-US" b="1" dirty="0" smtClean="0"/>
            </a:br>
            <a:r>
              <a:rPr lang="en-US" b="1" dirty="0" smtClean="0"/>
              <a:t>Public Input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791494" y="1845733"/>
            <a:ext cx="5562600" cy="3200400"/>
          </a:xfrm>
          <a:prstGeom prst="rect">
            <a:avLst/>
          </a:prstGeom>
          <a:noFill/>
          <a:ln w="76200">
            <a:solidFill>
              <a:srgbClr val="1E3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 Potential  Combined $48 Million</a:t>
            </a:r>
            <a:br>
              <a:rPr lang="en-US" sz="2400" dirty="0" smtClean="0"/>
            </a:br>
            <a:r>
              <a:rPr lang="en-US" sz="2400" dirty="0" smtClean="0"/>
              <a:t>Treasure Hill &amp; Armstrong Open Space Bond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Utilizes all remaining Open </a:t>
            </a:r>
            <a:r>
              <a:rPr lang="en-US" dirty="0"/>
              <a:t>S</a:t>
            </a:r>
            <a:r>
              <a:rPr lang="en-US" dirty="0" smtClean="0"/>
              <a:t>pace funding allocation from the Additional Resort Community Sale Tax 15-year plan – COSAC Open </a:t>
            </a:r>
            <a:r>
              <a:rPr lang="en-US" dirty="0"/>
              <a:t>S</a:t>
            </a:r>
            <a:r>
              <a:rPr lang="en-US" dirty="0" smtClean="0"/>
              <a:t>pace Funds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83" y="1340044"/>
            <a:ext cx="5540817" cy="422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8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594</Words>
  <Application>Microsoft Office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2018 Open Space Bond</vt:lpstr>
      <vt:lpstr>Treasure</vt:lpstr>
      <vt:lpstr>History</vt:lpstr>
      <vt:lpstr>Analysis</vt:lpstr>
      <vt:lpstr>Financial Strength</vt:lpstr>
      <vt:lpstr>Recommendation</vt:lpstr>
      <vt:lpstr>Timeline</vt:lpstr>
      <vt:lpstr>Council Questions &amp; Public Input</vt:lpstr>
      <vt:lpstr>What a Potential  Combined $48 Million Treasure Hill &amp; Armstrong Open Space Bond</vt:lpstr>
      <vt:lpstr>Current Property Tax Debt</vt:lpstr>
      <vt:lpstr>Authorization</vt:lpstr>
      <vt:lpstr>Park City Property Tax Base</vt:lpstr>
      <vt:lpstr>Total Property Tax Chart</vt:lpstr>
      <vt:lpstr>Side by Side Comparison</vt:lpstr>
      <vt:lpstr>By the Numbers</vt:lpstr>
      <vt:lpstr>PowerPoint Presentation</vt:lpstr>
      <vt:lpstr>PowerPoint Presentation</vt:lpstr>
    </vt:vector>
  </TitlesOfParts>
  <Company>PCMC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Rockwood</dc:creator>
  <cp:lastModifiedBy>Matthew Dias</cp:lastModifiedBy>
  <cp:revision>46</cp:revision>
  <dcterms:created xsi:type="dcterms:W3CDTF">2018-07-19T19:09:06Z</dcterms:created>
  <dcterms:modified xsi:type="dcterms:W3CDTF">2018-08-03T02:03:48Z</dcterms:modified>
</cp:coreProperties>
</file>